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D2B4-A926-4FAC-8444-833BD7AFFAD5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72E3-916E-4715-91B1-FE4DDFB1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15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D2B4-A926-4FAC-8444-833BD7AFFAD5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72E3-916E-4715-91B1-FE4DDFB1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76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D2B4-A926-4FAC-8444-833BD7AFFAD5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72E3-916E-4715-91B1-FE4DDFB1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52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D2B4-A926-4FAC-8444-833BD7AFFAD5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72E3-916E-4715-91B1-FE4DDFB1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84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D2B4-A926-4FAC-8444-833BD7AFFAD5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72E3-916E-4715-91B1-FE4DDFB1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47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D2B4-A926-4FAC-8444-833BD7AFFAD5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72E3-916E-4715-91B1-FE4DDFB1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925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D2B4-A926-4FAC-8444-833BD7AFFAD5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72E3-916E-4715-91B1-FE4DDFB1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40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D2B4-A926-4FAC-8444-833BD7AFFAD5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72E3-916E-4715-91B1-FE4DDFB1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59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D2B4-A926-4FAC-8444-833BD7AFFAD5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72E3-916E-4715-91B1-FE4DDFB1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99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D2B4-A926-4FAC-8444-833BD7AFFAD5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72E3-916E-4715-91B1-FE4DDFB1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10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D2B4-A926-4FAC-8444-833BD7AFFAD5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72E3-916E-4715-91B1-FE4DDFB1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57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0D2B4-A926-4FAC-8444-833BD7AFFAD5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872E3-916E-4715-91B1-FE4DDFB1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52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AA2E1-668E-10DA-FD9B-188F46EC3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175" y="0"/>
            <a:ext cx="9899650" cy="71201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omic Sans MS" panose="030F0702030302020204" pitchFamily="66" charset="0"/>
                <a:cs typeface="Aharoni"/>
              </a:rPr>
              <a:t>Film </a:t>
            </a:r>
            <a:r>
              <a:rPr lang="en-US" smtClean="0">
                <a:latin typeface="Comic Sans MS" panose="030F0702030302020204" pitchFamily="66" charset="0"/>
                <a:cs typeface="Aharoni"/>
              </a:rPr>
              <a:t>Curriculum ks4</a:t>
            </a:r>
            <a:endParaRPr lang="en-US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B7E7D45-59B2-98C1-A75E-1C10F2340A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026011"/>
              </p:ext>
            </p:extLst>
          </p:nvPr>
        </p:nvGraphicFramePr>
        <p:xfrm>
          <a:off x="190652" y="712010"/>
          <a:ext cx="11429848" cy="6013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299">
                  <a:extLst>
                    <a:ext uri="{9D8B030D-6E8A-4147-A177-3AD203B41FA5}">
                      <a16:colId xmlns:a16="http://schemas.microsoft.com/office/drawing/2014/main" val="1990678585"/>
                    </a:ext>
                  </a:extLst>
                </a:gridCol>
                <a:gridCol w="5188549">
                  <a:extLst>
                    <a:ext uri="{9D8B030D-6E8A-4147-A177-3AD203B41FA5}">
                      <a16:colId xmlns:a16="http://schemas.microsoft.com/office/drawing/2014/main" val="131148158"/>
                    </a:ext>
                  </a:extLst>
                </a:gridCol>
              </a:tblGrid>
              <a:tr h="42995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omic Sans MS"/>
                        </a:rPr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  <a:latin typeface="Comic Sans MS"/>
                        </a:rPr>
                        <a:t>CST PRINCIPLE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029240"/>
                  </a:ext>
                </a:extLst>
              </a:tr>
              <a:tr h="429952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Comic Sans MS"/>
                        </a:rPr>
                        <a:t>Film</a:t>
                      </a:r>
                      <a:r>
                        <a:rPr lang="en-US" sz="1900" baseline="0" dirty="0" smtClean="0">
                          <a:latin typeface="Comic Sans MS"/>
                        </a:rPr>
                        <a:t> technology</a:t>
                      </a:r>
                      <a:endParaRPr lang="en-US" sz="19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0" i="0" u="none" strike="noStrike" noProof="0" dirty="0" smtClean="0">
                          <a:solidFill>
                            <a:srgbClr val="000000"/>
                          </a:solidFill>
                          <a:latin typeface="Avenir Next LT Pro"/>
                        </a:rPr>
                        <a:t>Distributive </a:t>
                      </a:r>
                      <a:r>
                        <a:rPr lang="en-US" sz="1900" dirty="0" smtClean="0"/>
                        <a:t>Justice, Human Dignity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641589"/>
                  </a:ext>
                </a:extLst>
              </a:tr>
              <a:tr h="44786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900" dirty="0" smtClean="0">
                          <a:latin typeface="Comic Sans MS"/>
                        </a:rPr>
                        <a:t>1950’s</a:t>
                      </a:r>
                      <a:r>
                        <a:rPr lang="en-US" sz="1900" baseline="0" dirty="0" smtClean="0">
                          <a:latin typeface="Comic Sans MS"/>
                        </a:rPr>
                        <a:t> film</a:t>
                      </a:r>
                      <a:endParaRPr lang="en-US" sz="19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900" b="0" i="0" u="none" strike="noStrike" noProof="0" dirty="0" smtClean="0">
                          <a:solidFill>
                            <a:srgbClr val="000000"/>
                          </a:solidFill>
                          <a:latin typeface="Avenir Next LT Pro"/>
                        </a:rPr>
                        <a:t>Distributive Justice</a:t>
                      </a:r>
                      <a:endParaRPr lang="en-US" sz="1900" b="0" i="0" u="none" strike="noStrike" baseline="0" noProof="0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986735"/>
                  </a:ext>
                </a:extLst>
              </a:tr>
              <a:tr h="429952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Comic Sans MS"/>
                        </a:rPr>
                        <a:t>Micro/Macro</a:t>
                      </a:r>
                      <a:r>
                        <a:rPr lang="en-US" sz="1900" baseline="0" dirty="0" smtClean="0">
                          <a:latin typeface="Comic Sans MS"/>
                        </a:rPr>
                        <a:t> film elements</a:t>
                      </a:r>
                      <a:endParaRPr lang="en-US" sz="19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/>
                        <a:t>Participation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214514"/>
                  </a:ext>
                </a:extLst>
              </a:tr>
              <a:tr h="42995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900" dirty="0" smtClean="0">
                          <a:latin typeface="Comic Sans MS"/>
                        </a:rPr>
                        <a:t>Genre</a:t>
                      </a:r>
                      <a:r>
                        <a:rPr lang="en-US" sz="1900" baseline="0" dirty="0" smtClean="0">
                          <a:latin typeface="Comic Sans MS"/>
                        </a:rPr>
                        <a:t> in film</a:t>
                      </a:r>
                      <a:endParaRPr lang="en-US" sz="19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900" dirty="0" smtClean="0"/>
                        <a:t>Common Good</a:t>
                      </a:r>
                      <a:endParaRPr lang="en-US" sz="19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27802"/>
                  </a:ext>
                </a:extLst>
              </a:tr>
              <a:tr h="42995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900" dirty="0" err="1" smtClean="0">
                          <a:latin typeface="Comic Sans MS"/>
                        </a:rPr>
                        <a:t>Mise</a:t>
                      </a:r>
                      <a:r>
                        <a:rPr lang="en-US" sz="1900" dirty="0" smtClean="0">
                          <a:latin typeface="Comic Sans MS"/>
                        </a:rPr>
                        <a:t>-en-scene</a:t>
                      </a:r>
                      <a:endParaRPr lang="en-US" sz="19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900" dirty="0" smtClean="0"/>
                        <a:t>Common Good</a:t>
                      </a:r>
                      <a:endParaRPr lang="en-US" sz="19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016392"/>
                  </a:ext>
                </a:extLst>
              </a:tr>
              <a:tr h="429952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Comic Sans MS"/>
                        </a:rPr>
                        <a:t>Camera</a:t>
                      </a:r>
                      <a:r>
                        <a:rPr lang="en-US" sz="1900" baseline="0" dirty="0" smtClean="0">
                          <a:latin typeface="Comic Sans MS"/>
                        </a:rPr>
                        <a:t> shots/movement/angels </a:t>
                      </a:r>
                      <a:endParaRPr lang="en-US" sz="19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900" dirty="0" smtClean="0"/>
                        <a:t>Common Good</a:t>
                      </a:r>
                      <a:endParaRPr lang="en-US" sz="19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049976"/>
                  </a:ext>
                </a:extLst>
              </a:tr>
              <a:tr h="429952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Comic Sans MS"/>
                        </a:rPr>
                        <a:t>Sound</a:t>
                      </a:r>
                      <a:r>
                        <a:rPr lang="en-US" sz="1900" baseline="0" dirty="0" smtClean="0">
                          <a:latin typeface="Comic Sans MS"/>
                        </a:rPr>
                        <a:t> used in film, Diegetic/non-diegetic</a:t>
                      </a:r>
                      <a:endParaRPr lang="en-US" sz="19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Common Good</a:t>
                      </a:r>
                      <a:endParaRPr lang="en-US" sz="19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251464"/>
                  </a:ext>
                </a:extLst>
              </a:tr>
              <a:tr h="42995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900" dirty="0" smtClean="0">
                          <a:latin typeface="Comic Sans MS"/>
                        </a:rPr>
                        <a:t>Editing</a:t>
                      </a:r>
                      <a:endParaRPr lang="en-US" sz="19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 smtClean="0"/>
                        <a:t>Common Good</a:t>
                      </a:r>
                      <a:endParaRPr lang="en-US" sz="1900" b="0" i="0" u="none" strike="noStrike" noProof="0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498104"/>
                  </a:ext>
                </a:extLst>
              </a:tr>
              <a:tr h="42995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900" dirty="0" smtClean="0">
                          <a:latin typeface="Comic Sans MS"/>
                        </a:rPr>
                        <a:t>1980’s film</a:t>
                      </a:r>
                      <a:endParaRPr lang="en-US" sz="19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0" i="0" u="none" strike="noStrike" noProof="0" dirty="0" smtClean="0">
                          <a:solidFill>
                            <a:srgbClr val="000000"/>
                          </a:solidFill>
                          <a:latin typeface="Avenir Next LT Pro"/>
                        </a:rPr>
                        <a:t>Distributive Justice</a:t>
                      </a:r>
                      <a:endParaRPr lang="en-US" sz="1900" b="0" i="0" u="none" strike="noStrike" baseline="0" noProof="0" dirty="0" smtClean="0">
                        <a:solidFill>
                          <a:srgbClr val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077349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900" dirty="0" smtClean="0">
                          <a:latin typeface="Comic Sans MS"/>
                        </a:rPr>
                        <a:t>Social</a:t>
                      </a:r>
                      <a:r>
                        <a:rPr lang="en-US" sz="1900" baseline="0" dirty="0" smtClean="0">
                          <a:latin typeface="Comic Sans MS"/>
                        </a:rPr>
                        <a:t> context</a:t>
                      </a:r>
                      <a:endParaRPr lang="en-US" sz="19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/>
                        <a:t>Solidarity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694119"/>
                  </a:ext>
                </a:extLst>
              </a:tr>
              <a:tr h="42995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900" dirty="0" smtClean="0">
                          <a:latin typeface="Comic Sans MS"/>
                        </a:rPr>
                        <a:t>Historical</a:t>
                      </a:r>
                      <a:r>
                        <a:rPr lang="en-US" sz="1900" baseline="0" dirty="0" smtClean="0">
                          <a:latin typeface="Comic Sans MS"/>
                        </a:rPr>
                        <a:t> context</a:t>
                      </a:r>
                      <a:endParaRPr lang="en-US" sz="19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/>
                        <a:t>Human Dignity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197302"/>
                  </a:ext>
                </a:extLst>
              </a:tr>
              <a:tr h="42995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900" dirty="0" smtClean="0">
                          <a:latin typeface="Comic Sans MS"/>
                        </a:rPr>
                        <a:t>Representation</a:t>
                      </a:r>
                      <a:r>
                        <a:rPr lang="en-US" sz="1900" baseline="0" dirty="0" smtClean="0">
                          <a:latin typeface="Comic Sans MS"/>
                        </a:rPr>
                        <a:t> of gender</a:t>
                      </a:r>
                      <a:endParaRPr lang="en-US" sz="19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/>
                        <a:t>Human Dignity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087325"/>
                  </a:ext>
                </a:extLst>
              </a:tr>
              <a:tr h="42995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900" dirty="0" smtClean="0">
                          <a:latin typeface="Comic Sans MS" panose="030F0702030302020204" pitchFamily="66" charset="0"/>
                        </a:rPr>
                        <a:t>Representation of age</a:t>
                      </a:r>
                      <a:endParaRPr lang="en-US" sz="19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/>
                        <a:t>Human Dignity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263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797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72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Aharoni</vt:lpstr>
      <vt:lpstr>Arial</vt:lpstr>
      <vt:lpstr>Avenir Next LT Pro</vt:lpstr>
      <vt:lpstr>Calibri</vt:lpstr>
      <vt:lpstr>Calibri Light</vt:lpstr>
      <vt:lpstr>Comic Sans MS</vt:lpstr>
      <vt:lpstr>Office Theme</vt:lpstr>
      <vt:lpstr>Film Curriculum ks4</vt:lpstr>
    </vt:vector>
  </TitlesOfParts>
  <Company>Holy Trinity Catholic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Film Curriculum</dc:title>
  <dc:creator>P McCann</dc:creator>
  <cp:lastModifiedBy>P McCann</cp:lastModifiedBy>
  <cp:revision>2</cp:revision>
  <dcterms:created xsi:type="dcterms:W3CDTF">2024-06-26T12:02:30Z</dcterms:created>
  <dcterms:modified xsi:type="dcterms:W3CDTF">2024-06-26T12:11:13Z</dcterms:modified>
</cp:coreProperties>
</file>