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3" r:id="rId3"/>
    <p:sldId id="275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007-1B87-BE0F-D07E-41F69E278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7D806-1A97-815C-5502-5D07DE57F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E3F20-17A7-4659-AB03-FA39709B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F9034-E1DF-0520-D773-7B9D3ED1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DE91E-B7BF-9B89-55EB-CB6DB6CE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5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B0A-DEFB-EF6C-5033-2E8FBE5E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4E441-DE3D-CCF2-B546-342C461DA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E6D11-099E-FDAA-DAE7-9871ED7F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C2317-EC1F-9AD0-04D7-DE8F1A6D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002C3-447A-5C7D-72A5-A009048C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7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3F661-FE43-241F-0A8B-21F0CDF88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F27D3-54FC-DB0D-4143-1C846A0C3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3B23A-E29B-A0BC-833C-C58F7451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A6131-AAFA-DD9A-E732-822B37A7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F6C8E-BAD1-9279-0545-7AE7B950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5C8E0-03B3-CF07-633C-A13CFBD5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7D77-92E6-6163-71EF-7BF5686A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F263F-C52D-EAFF-AB4C-F4254191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73F7A-B9F9-36F5-73DE-A5BCE246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692B-399A-FD80-11AF-BD7AC7EE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55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3B93-6583-ADA2-3C74-B34CB0F5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5B4B9-7487-E5D9-E9DA-EF7380DD2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BE05-76D0-A24E-2A30-DB3E730E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CC4A3-7D5A-DFBC-04FC-CCF3D0C8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69774-4880-E615-00C8-6FB30551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2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51FA8-C601-0A89-8829-9906629E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C679-115A-6753-FC6B-B330DB940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100DA-E8EF-EABB-42A8-9F1DD479F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606CA-CC5E-9CF2-7BDB-4037D5C5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1874D-A9A8-E841-C492-7D8C13BF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55538-AD9D-319D-C14B-3830B609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4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F3F2-D241-BC01-C1C4-055B36913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070A1-5785-12AD-FDBC-099E50D09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F5D44-C741-9857-2DC9-93DBFF7CA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6B514-A65D-B919-5EBE-77B2BE4D0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5A8C5C-921B-D6DA-16B2-7CC44A9B7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165D7-C8AC-5DE0-6EBE-3D7C6035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B9979-7C57-D341-19F2-74E8523C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AE4131-3EDD-D9A4-3574-2BEBA3811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59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D9E71-6EC6-0C91-A994-7F424828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8CBF4-2B60-F703-94F5-A00902624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E63E32-CEE9-A20D-F65D-1D2E669F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ED83A-29D4-B632-A9EC-E8DC90F4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83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9681F-E66D-61D9-AC45-CF0782FF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DB0423-7859-2028-C39B-219EC789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2E3FB-AB48-1263-72B5-63F0FE87B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1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D362-63FA-6633-05D9-D2BF1668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76FF9-8BE9-1E17-3AF3-DE7D01BC0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82615-C227-F468-1EAF-F253A7E23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E884C-0F80-C13C-7CF9-6BFA03FDE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29B93-1B36-A4CD-328E-EEC3DB74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88E26-81C5-2BE0-9C78-93ED40F1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1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CA981-C156-06FF-3F9E-8F2C7D75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72F7-ED28-A817-C1E9-98DA3541B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1D3D2-7E43-5FB5-A8B5-A807A4548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A8959-2C63-3FC9-8FEB-3E4BACDA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5A89E-2C7B-E086-77BE-1254C414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F78A4-EFBA-861D-8D81-1199EEC9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07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AA76F1-31D1-E31D-42FC-9969C870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42AEC-A2A0-7360-8DAE-1CE0FFD61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00DCF-7B91-E8B0-ED96-341B2DFD8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E388-8D08-4CAC-9173-7C3F6E9F9A03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55594-A8B7-E5A4-ACC4-8A44BD29E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D6393-B93B-DA40-3095-49FF908B0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7890E-53C0-488C-BEDF-3B5FA8871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8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4154-A60F-7363-6009-8EF50E8F5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b="1" dirty="0"/>
              <a:t>Why vaccinate ?</a:t>
            </a:r>
          </a:p>
        </p:txBody>
      </p:sp>
      <p:sp>
        <p:nvSpPr>
          <p:cNvPr id="53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AC73-17BE-8E07-4A93-1D87B2475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35" y="1902739"/>
            <a:ext cx="5558489" cy="441233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1600" b="1" i="1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After clean water, </a:t>
            </a:r>
            <a:r>
              <a:rPr lang="en-GB" sz="1600" b="1" i="1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vaccination is the most effective public health intervention in the world for saving lives, promoting good health and preventing serious illness</a:t>
            </a:r>
            <a:endParaRPr lang="en-GB" sz="1600" b="1" i="1" dirty="0">
              <a:solidFill>
                <a:srgbClr val="212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600" b="1" dirty="0">
                <a:solidFill>
                  <a:srgbClr val="212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Protects the individual 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Vaccines teach your immune system how to create antibodies that protect you from diseases.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much safer for your immune system to learn this through vaccination than by catching the diseases and treating them.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Once your immune system knows how to fight a disease, it can often give you lifelong protection.</a:t>
            </a:r>
          </a:p>
          <a:p>
            <a:pPr marL="0" indent="0" algn="l">
              <a:buNone/>
            </a:pPr>
            <a:r>
              <a:rPr lang="en-GB" sz="1600" b="1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Protects the community and stops spread of disease 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Having a vaccine also benefits your whole community through "herd immunity".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rgbClr val="212B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enough people are vaccinated, it's harder for the disease to spread to those people who cannot have vaccines. For example, people who are ill or have a weakened immune system</a:t>
            </a:r>
          </a:p>
          <a:p>
            <a:endParaRPr lang="en-GB" sz="1500" dirty="0"/>
          </a:p>
        </p:txBody>
      </p:sp>
      <p:sp>
        <p:nvSpPr>
          <p:cNvPr id="54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19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34154-A60F-7363-6009-8EF50E8F5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b="1" dirty="0"/>
              <a:t>Vaccinations offered by BCHC …</a:t>
            </a:r>
          </a:p>
        </p:txBody>
      </p:sp>
      <p:sp>
        <p:nvSpPr>
          <p:cNvPr id="53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AC73-17BE-8E07-4A93-1D87B2475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35" y="1690688"/>
            <a:ext cx="6188374" cy="49493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School Based programme (clinic offer also available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Seasonal flu –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school aged children ( this academic year from reception to year 11) </a:t>
            </a:r>
            <a:r>
              <a:rPr lang="en-GB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Parental choice for IM vaccine due to porcine gelatine content  available in clinics</a:t>
            </a:r>
            <a:r>
              <a:rPr lang="en-GB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0121 466 3410 to book.</a:t>
            </a:r>
          </a:p>
          <a:p>
            <a:pPr marL="0" indent="0">
              <a:buNone/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Teenage booster vaccination –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routinely given in year 9 , opportunistic to older pupils if missed in year 9 .Can also be accessed at the GP.</a:t>
            </a:r>
          </a:p>
          <a:p>
            <a:pPr marL="0" indent="0">
              <a:buNone/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HPV ( Human papilloma virus)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– routinely given in year 8.Older pupils who have missed the vaccination can access via our service or the GP.</a:t>
            </a:r>
          </a:p>
          <a:p>
            <a:pPr marL="0" indent="0">
              <a:buNone/>
            </a:pP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MMR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– offered to pupils in yr. 8 &amp; 9 who do not have 2 MMR vaccines recorded on CHIS.</a:t>
            </a:r>
          </a:p>
          <a:p>
            <a:pPr marL="0" indent="0" algn="ctr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Domiciliary vaccination offer 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Neo-natal hepatitis B vaccination-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all babies born to mothers who test +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for Hepatitis B during maternal screening.</a:t>
            </a:r>
          </a:p>
          <a:p>
            <a:pPr marL="0" indent="0" algn="ctr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Community Clinic offer 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Neo-natal BCG vaccination-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all babies identified as high risk of BCG .Under aged of 12 months BCHC provide vaccination, over 12 months the TB service. </a:t>
            </a:r>
          </a:p>
          <a:p>
            <a:pPr marL="0" indent="0">
              <a:buNone/>
            </a:pPr>
            <a:endParaRPr lang="en-GB" sz="1500" b="1" dirty="0"/>
          </a:p>
          <a:p>
            <a:endParaRPr lang="en-GB" sz="1500" dirty="0"/>
          </a:p>
        </p:txBody>
      </p:sp>
      <p:sp>
        <p:nvSpPr>
          <p:cNvPr id="54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32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ECF683-F3D0-6D65-694F-7963B87AC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GB" sz="5000"/>
              <a:t>How To Prevent Flu?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EA17A-5221-9051-C3A1-C2C740A92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GB" sz="2000" dirty="0"/>
              <a:t>Wash your hands often with warm water and soap.</a:t>
            </a:r>
          </a:p>
          <a:p>
            <a:endParaRPr lang="en-GB" sz="2000" dirty="0"/>
          </a:p>
          <a:p>
            <a:r>
              <a:rPr lang="en-GB" sz="2000" dirty="0"/>
              <a:t>Cover your mouth and nose with a tissue when you cough or sneeze.</a:t>
            </a:r>
          </a:p>
          <a:p>
            <a:endParaRPr lang="en-GB" sz="2000" dirty="0"/>
          </a:p>
          <a:p>
            <a:r>
              <a:rPr lang="en-GB" sz="2000" dirty="0"/>
              <a:t>Put used tissues in the bin.</a:t>
            </a:r>
          </a:p>
          <a:p>
            <a:endParaRPr lang="en-GB" sz="2000" dirty="0"/>
          </a:p>
          <a:p>
            <a:r>
              <a:rPr lang="en-GB" sz="3200" dirty="0"/>
              <a:t>Get your flu vaccine!</a:t>
            </a:r>
          </a:p>
          <a:p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1674FB-90AF-E3D1-00C3-C7E5D1FBB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48" y="1670621"/>
            <a:ext cx="5458968" cy="351675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974A05-DDF8-DA42-5B4F-E7D065C3705E}"/>
              </a:ext>
            </a:extLst>
          </p:cNvPr>
          <p:cNvSpPr txBox="1"/>
          <p:nvPr/>
        </p:nvSpPr>
        <p:spPr>
          <a:xfrm>
            <a:off x="5727467" y="5747111"/>
            <a:ext cx="5458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year the flu spray is also offered at both primary &amp; secondary school (between September and December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2CB93B-7F97-2A1D-B17D-180D3EDF7B93}"/>
              </a:ext>
            </a:extLst>
          </p:cNvPr>
          <p:cNvGrpSpPr/>
          <p:nvPr/>
        </p:nvGrpSpPr>
        <p:grpSpPr>
          <a:xfrm>
            <a:off x="332045" y="6176726"/>
            <a:ext cx="4389857" cy="493715"/>
            <a:chOff x="4688659" y="4675988"/>
            <a:chExt cx="4389857" cy="493715"/>
          </a:xfrm>
        </p:grpSpPr>
        <p:pic>
          <p:nvPicPr>
            <p:cNvPr id="7" name="Picture 10">
              <a:extLst>
                <a:ext uri="{FF2B5EF4-FFF2-40B4-BE49-F238E27FC236}">
                  <a16:creationId xmlns:a16="http://schemas.microsoft.com/office/drawing/2014/main" id="{6158C226-BB51-42EA-A83F-A12D715B74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8659" y="4751312"/>
              <a:ext cx="1847893" cy="418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1" descr="image001">
              <a:extLst>
                <a:ext uri="{FF2B5EF4-FFF2-40B4-BE49-F238E27FC236}">
                  <a16:creationId xmlns:a16="http://schemas.microsoft.com/office/drawing/2014/main" id="{B5422FA4-4A0F-E552-83D7-AD5919D7948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0758" y="4751312"/>
              <a:ext cx="586909" cy="2847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551C47E-CA96-EB01-49DC-4735FFFEE82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728867" y="4675988"/>
              <a:ext cx="4349649" cy="1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67259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A9EF39-7798-E373-DDF1-D9CE16BC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dirty="0"/>
              <a:t>Seasonal Flu… symptoms 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2293-2769-00C8-49F5-331F7EAB5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203" y="1877057"/>
            <a:ext cx="6713552" cy="4119172"/>
          </a:xfrm>
        </p:spPr>
        <p:txBody>
          <a:bodyPr anchor="t">
            <a:normAutofit/>
          </a:bodyPr>
          <a:lstStyle/>
          <a:p>
            <a:r>
              <a:rPr lang="en-GB" sz="1700" dirty="0"/>
              <a:t>High temperature</a:t>
            </a:r>
          </a:p>
          <a:p>
            <a:r>
              <a:rPr lang="en-GB" sz="1700" dirty="0"/>
              <a:t>An aching body</a:t>
            </a:r>
          </a:p>
          <a:p>
            <a:r>
              <a:rPr lang="en-GB" sz="1700" dirty="0"/>
              <a:t>Feeling very tired</a:t>
            </a:r>
          </a:p>
          <a:p>
            <a:r>
              <a:rPr lang="en-GB" sz="1700" dirty="0"/>
              <a:t>A dry cough</a:t>
            </a:r>
          </a:p>
          <a:p>
            <a:r>
              <a:rPr lang="en-GB" sz="1700" dirty="0"/>
              <a:t>A sore throat</a:t>
            </a:r>
          </a:p>
          <a:p>
            <a:r>
              <a:rPr lang="en-GB" sz="1700" dirty="0"/>
              <a:t>Headache</a:t>
            </a:r>
          </a:p>
          <a:p>
            <a:r>
              <a:rPr lang="en-GB" sz="1700" dirty="0"/>
              <a:t>Difficulty sleeping</a:t>
            </a:r>
          </a:p>
          <a:p>
            <a:r>
              <a:rPr lang="en-GB" sz="1700" dirty="0"/>
              <a:t>Loss of appetite</a:t>
            </a:r>
          </a:p>
          <a:p>
            <a:r>
              <a:rPr lang="en-GB" sz="1700" dirty="0"/>
              <a:t>Feeling and/or being sick</a:t>
            </a:r>
          </a:p>
          <a:p>
            <a:r>
              <a:rPr lang="en-GB" sz="1700" dirty="0"/>
              <a:t>Tummy pain</a:t>
            </a: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Prevent these – get your flu vaccination </a:t>
            </a:r>
          </a:p>
        </p:txBody>
      </p:sp>
      <p:pic>
        <p:nvPicPr>
          <p:cNvPr id="7" name="Picture 6" descr="A cartoon of a child wrapped in a blanket&#10;&#10;Description automatically generated with medium confidence">
            <a:extLst>
              <a:ext uri="{FF2B5EF4-FFF2-40B4-BE49-F238E27FC236}">
                <a16:creationId xmlns:a16="http://schemas.microsoft.com/office/drawing/2014/main" id="{F4F69E63-5791-CFB0-79F7-EE0B969AFC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" r="51622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8705E60-2D2F-E0ED-15BC-210A585DF60A}"/>
              </a:ext>
            </a:extLst>
          </p:cNvPr>
          <p:cNvGrpSpPr/>
          <p:nvPr/>
        </p:nvGrpSpPr>
        <p:grpSpPr>
          <a:xfrm>
            <a:off x="182880" y="6276789"/>
            <a:ext cx="4389857" cy="493715"/>
            <a:chOff x="4688659" y="4675988"/>
            <a:chExt cx="4389857" cy="493715"/>
          </a:xfrm>
        </p:grpSpPr>
        <p:pic>
          <p:nvPicPr>
            <p:cNvPr id="5" name="Picture 10">
              <a:extLst>
                <a:ext uri="{FF2B5EF4-FFF2-40B4-BE49-F238E27FC236}">
                  <a16:creationId xmlns:a16="http://schemas.microsoft.com/office/drawing/2014/main" id="{4BF60280-119F-2EB8-D8B6-59667E2829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8659" y="4751312"/>
              <a:ext cx="1847893" cy="418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image001">
              <a:extLst>
                <a:ext uri="{FF2B5EF4-FFF2-40B4-BE49-F238E27FC236}">
                  <a16:creationId xmlns:a16="http://schemas.microsoft.com/office/drawing/2014/main" id="{736BBBC4-B4DB-EEA6-D34B-9E6808597A1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0758" y="4751312"/>
              <a:ext cx="586909" cy="2847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A9CB490-BD44-A13C-C7DC-C293E89CBC4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728867" y="4675988"/>
              <a:ext cx="4349649" cy="1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435229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Why vaccinate ?</vt:lpstr>
      <vt:lpstr>Vaccinations offered by BCHC …</vt:lpstr>
      <vt:lpstr>How To Prevent Flu?</vt:lpstr>
      <vt:lpstr>Seasonal Flu… symptoms </vt:lpstr>
    </vt:vector>
  </TitlesOfParts>
  <Company>BCHC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Shakeel Yasmin</dc:creator>
  <cp:lastModifiedBy>Shakeel Yasmin</cp:lastModifiedBy>
  <cp:revision>1</cp:revision>
  <dcterms:created xsi:type="dcterms:W3CDTF">2025-03-18T11:51:37Z</dcterms:created>
  <dcterms:modified xsi:type="dcterms:W3CDTF">2025-03-18T11:56:57Z</dcterms:modified>
</cp:coreProperties>
</file>